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7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90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86" r:id="rId24"/>
    <p:sldId id="287" r:id="rId25"/>
    <p:sldId id="288" r:id="rId26"/>
    <p:sldId id="289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87611"/>
  </p:normalViewPr>
  <p:slideViewPr>
    <p:cSldViewPr snapToGrid="0">
      <p:cViewPr varScale="1">
        <p:scale>
          <a:sx n="102" d="100"/>
          <a:sy n="102" d="100"/>
        </p:scale>
        <p:origin x="6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7812A7-3531-1D4A-8858-261D9E2E0117}" type="datetimeFigureOut">
              <a:rPr lang="en-US" smtClean="0"/>
              <a:t>6/18/23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8A03FE-D89A-914C-9280-0038E70480A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Minetest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open</a:t>
            </a:r>
            <a:r>
              <a:rPr lang="zh-CN" altLang="en-US" dirty="0"/>
              <a:t> </a:t>
            </a:r>
            <a:r>
              <a:rPr lang="en-US" altLang="zh-CN" dirty="0"/>
              <a:t>source</a:t>
            </a:r>
            <a:r>
              <a:rPr lang="zh-CN" altLang="en-US" dirty="0"/>
              <a:t> </a:t>
            </a:r>
            <a:r>
              <a:rPr lang="en-US" altLang="zh-CN" dirty="0"/>
              <a:t>voxel</a:t>
            </a:r>
            <a:r>
              <a:rPr lang="zh-CN" altLang="en-US" dirty="0"/>
              <a:t> </a:t>
            </a:r>
            <a:r>
              <a:rPr lang="en-US" altLang="zh-CN" dirty="0"/>
              <a:t>game</a:t>
            </a:r>
            <a:r>
              <a:rPr lang="zh-CN" altLang="en-US" dirty="0"/>
              <a:t> </a:t>
            </a:r>
            <a:r>
              <a:rPr lang="en-US" altLang="zh-CN" noProof="1"/>
              <a:t>engine</a:t>
            </a:r>
            <a:endParaRPr lang="zh-CN" altLang="en-CN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A03FE-D89A-914C-9280-0038E70480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777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/>
              <a:t>左右键</a:t>
            </a:r>
            <a:r>
              <a:rPr lang="zh-CN" altLang="en-US"/>
              <a:t> 移除和建造方块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A03FE-D89A-914C-9280-0038E70480A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0304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lang="en-US" sz="1200" b="0" i="0" u="none" strike="noStrike" cap="none" spc="0">
                <a:solidFill>
                  <a:schemeClr val="bg1"/>
                </a:solidFill>
                <a:latin typeface="Arial"/>
                <a:ea typeface="Arial"/>
                <a:cs typeface="Arial"/>
              </a:rPr>
              <a:t>在Client-Server通信以及游戏机制的API接口还未设计完成的情况下，应该进行深入的讨论和交流，以明确接口的实现和使用。这样可以避免在后期开发过程中出现不必要的问题和延误。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66170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t>注：最后没有实现 Client 功能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8238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/>
              <a:t>Min</a:t>
            </a:r>
            <a:r>
              <a:rPr lang="en-US" altLang="zh-CN"/>
              <a:t>ecraft:</a:t>
            </a:r>
            <a:r>
              <a:rPr lang="zh-CN" altLang="en-US"/>
              <a:t> 主要开发语言是 </a:t>
            </a:r>
            <a:r>
              <a:rPr lang="en-US" altLang="zh-CN"/>
              <a:t>Java</a:t>
            </a:r>
            <a:r>
              <a:rPr lang="zh-CN" altLang="en-US"/>
              <a:t>，</a:t>
            </a:r>
            <a:r>
              <a:rPr lang="en-US" altLang="zh-CN"/>
              <a:t>GC</a:t>
            </a:r>
            <a:r>
              <a:rPr lang="zh-CN" altLang="en-US"/>
              <a:t> 机制决定上限、代码质量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A03FE-D89A-914C-9280-0038E70480A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644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A03FE-D89A-914C-9280-0038E70480A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42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Vulkan is a low-overhead, cross-platform API, open standard for 3D graphics and computing.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A03FE-D89A-914C-9280-0038E70480A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636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/>
              <a:t>产品特色也是产品竞争力的集中体现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A03FE-D89A-914C-9280-0038E70480A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7450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/>
              <a:t>随机</a:t>
            </a:r>
            <a:r>
              <a:rPr lang="zh-CN" altLang="en-US"/>
              <a:t>：通过种子（整数，也可以是字符串的哈希值）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A03FE-D89A-914C-9280-0038E70480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610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具体的实现方式</a:t>
            </a:r>
            <a:r>
              <a:rPr lang="zh-CN" altLang="en-US"/>
              <a:t>：核心算法部分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A03FE-D89A-914C-9280-0038E70480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720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A03FE-D89A-914C-9280-0038E70480A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289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/>
              <a:t>因为时间限制</a:t>
            </a:r>
            <a:r>
              <a:rPr lang="zh-CN" altLang="en-US"/>
              <a:t>，黑夜的部分在 </a:t>
            </a:r>
            <a:r>
              <a:rPr lang="en-US" altLang="zh-CN"/>
              <a:t>Demo</a:t>
            </a:r>
            <a:r>
              <a:rPr lang="zh-CN" altLang="en-US"/>
              <a:t> 中没有体现出来，但是确实可以模拟夜晚的光照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A03FE-D89A-914C-9280-0038E70480A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705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" y="2107096"/>
            <a:ext cx="6111486" cy="1730853"/>
          </a:xfrm>
        </p:spPr>
        <p:txBody>
          <a:bodyPr tIns="0" bIns="0" anchor="b" anchorCtr="0">
            <a:normAutofit/>
          </a:bodyPr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" y="3930026"/>
            <a:ext cx="5594651" cy="840756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2800">
                <a:solidFill>
                  <a:schemeClr val="accent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481515" y="1247835"/>
            <a:ext cx="2285081" cy="6094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lock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F4C82-5684-9D49-BB71-7E0F578F024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640080" y="1753987"/>
            <a:ext cx="3319272" cy="3849624"/>
          </a:xfrm>
          <a:prstGeom prst="rect">
            <a:avLst/>
          </a:prstGeom>
          <a:solidFill>
            <a:srgbClr val="4028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640080" y="1753986"/>
            <a:ext cx="3319272" cy="10332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434840" y="1753987"/>
            <a:ext cx="3319272" cy="3849624"/>
          </a:xfrm>
          <a:prstGeom prst="rect">
            <a:avLst/>
          </a:prstGeom>
          <a:solidFill>
            <a:srgbClr val="F8B0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4434840" y="1753986"/>
            <a:ext cx="3319272" cy="103327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229600" y="1753987"/>
            <a:ext cx="3319272" cy="3849624"/>
          </a:xfrm>
          <a:prstGeom prst="rect">
            <a:avLst/>
          </a:prstGeom>
          <a:solidFill>
            <a:srgbClr val="506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229600" y="1753986"/>
            <a:ext cx="3319272" cy="10332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3960" y="1945524"/>
            <a:ext cx="2751513" cy="631825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6"/>
          </p:nvPr>
        </p:nvSpPr>
        <p:spPr>
          <a:xfrm>
            <a:off x="923960" y="3050770"/>
            <a:ext cx="2751513" cy="2269375"/>
          </a:xfrm>
        </p:spPr>
        <p:txBody>
          <a:bodyPr>
            <a:normAutofit/>
          </a:bodyPr>
          <a:lstStyle>
            <a:lvl1pPr marL="231775" indent="-231775"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18720" y="1945524"/>
            <a:ext cx="2751513" cy="631825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8"/>
          </p:nvPr>
        </p:nvSpPr>
        <p:spPr>
          <a:xfrm>
            <a:off x="4718720" y="3050770"/>
            <a:ext cx="2751513" cy="2269375"/>
          </a:xfrm>
        </p:spPr>
        <p:txBody>
          <a:bodyPr>
            <a:normAutofit/>
          </a:bodyPr>
          <a:lstStyle>
            <a:lvl1pPr marL="231775" indent="-231775"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9" hasCustomPrompt="1"/>
          </p:nvPr>
        </p:nvSpPr>
        <p:spPr>
          <a:xfrm>
            <a:off x="8513480" y="1945524"/>
            <a:ext cx="2751513" cy="631825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20"/>
          </p:nvPr>
        </p:nvSpPr>
        <p:spPr>
          <a:xfrm>
            <a:off x="8513480" y="3050770"/>
            <a:ext cx="2751513" cy="2269375"/>
          </a:xfrm>
        </p:spPr>
        <p:txBody>
          <a:bodyPr>
            <a:normAutofit/>
          </a:bodyPr>
          <a:lstStyle>
            <a:lvl1pPr marL="231775" indent="-231775"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9280384" y="5972236"/>
            <a:ext cx="2285081" cy="6094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475615" y="3416245"/>
            <a:ext cx="5025041" cy="1173163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buFont typeface="Arial"/>
              <a:buNone/>
              <a:defRPr sz="4200" b="1" cap="all" baseline="0">
                <a:solidFill>
                  <a:schemeClr val="bg1"/>
                </a:solidFill>
              </a:defRPr>
            </a:lvl1pPr>
            <a:lvl2pPr marL="347345" indent="0">
              <a:buNone/>
              <a:defRPr/>
            </a:lvl2pPr>
            <a:lvl3pPr marL="697230" indent="0">
              <a:buNone/>
              <a:defRPr/>
            </a:lvl3pPr>
            <a:lvl4pPr marL="968375" indent="0">
              <a:buNone/>
              <a:defRPr/>
            </a:lvl4pPr>
            <a:lvl5pPr marL="1317625" indent="0">
              <a:buNone/>
              <a:defRPr/>
            </a:lvl5pPr>
          </a:lstStyle>
          <a:p>
            <a:pPr lvl="0"/>
            <a:r>
              <a:rPr lang="en-US" dirty="0"/>
              <a:t>DIVIDER TITLE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6475413" y="4696002"/>
            <a:ext cx="5026025" cy="1055688"/>
          </a:xfrm>
        </p:spPr>
        <p:txBody>
          <a:bodyPr lIns="0" tIns="0" rIns="0" bIns="0">
            <a:normAutofit/>
          </a:bodyPr>
          <a:lstStyle>
            <a:lvl1pPr marL="0" indent="0" algn="r">
              <a:buFont typeface="Arial"/>
              <a:buNone/>
              <a:defRPr sz="2800">
                <a:solidFill>
                  <a:schemeClr val="accent6"/>
                </a:solidFill>
              </a:defRPr>
            </a:lvl1pPr>
            <a:lvl2pPr marL="347345" indent="0">
              <a:buNone/>
              <a:defRPr/>
            </a:lvl2pPr>
            <a:lvl3pPr marL="697230" indent="0">
              <a:buNone/>
              <a:defRPr/>
            </a:lvl3pPr>
            <a:lvl4pPr marL="968375" indent="0">
              <a:buNone/>
              <a:defRPr/>
            </a:lvl4pPr>
            <a:lvl5pPr marL="1317625" indent="0">
              <a:buNone/>
              <a:defRPr/>
            </a:lvl5pPr>
          </a:lstStyle>
          <a:p>
            <a:pPr lvl="0"/>
            <a:r>
              <a:rPr lang="en-US" dirty="0"/>
              <a:t>Divider Subtitle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40080" y="2244150"/>
            <a:ext cx="7863840" cy="1173163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Font typeface="Arial"/>
              <a:buNone/>
              <a:defRPr sz="4200" b="1" cap="all" baseline="0">
                <a:solidFill>
                  <a:schemeClr val="bg1"/>
                </a:solidFill>
              </a:defRPr>
            </a:lvl1pPr>
            <a:lvl2pPr marL="347345" indent="0">
              <a:buNone/>
              <a:defRPr/>
            </a:lvl2pPr>
            <a:lvl3pPr marL="697230" indent="0">
              <a:buNone/>
              <a:defRPr/>
            </a:lvl3pPr>
            <a:lvl4pPr marL="968375" indent="0">
              <a:buNone/>
              <a:defRPr/>
            </a:lvl4pPr>
            <a:lvl5pPr marL="1317625" indent="0">
              <a:buNone/>
              <a:defRPr/>
            </a:lvl5pPr>
          </a:lstStyle>
          <a:p>
            <a:pPr lvl="0"/>
            <a:r>
              <a:rPr lang="en-US" dirty="0"/>
              <a:t>DIVIDER TITLE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640080" y="3523907"/>
            <a:ext cx="7863840" cy="1055688"/>
          </a:xfrm>
        </p:spPr>
        <p:txBody>
          <a:bodyPr lIns="0" tIns="0" rIns="0" bIns="0">
            <a:normAutofit/>
          </a:bodyPr>
          <a:lstStyle>
            <a:lvl1pPr marL="0" indent="0" algn="l">
              <a:buFont typeface="Arial"/>
              <a:buNone/>
              <a:defRPr sz="2800">
                <a:solidFill>
                  <a:schemeClr val="accent6"/>
                </a:solidFill>
              </a:defRPr>
            </a:lvl1pPr>
            <a:lvl2pPr marL="347345" indent="0">
              <a:buNone/>
              <a:defRPr/>
            </a:lvl2pPr>
            <a:lvl3pPr marL="697230" indent="0">
              <a:buNone/>
              <a:defRPr/>
            </a:lvl3pPr>
            <a:lvl4pPr marL="968375" indent="0">
              <a:buNone/>
              <a:defRPr/>
            </a:lvl4pPr>
            <a:lvl5pPr marL="1317625" indent="0">
              <a:buNone/>
              <a:defRPr/>
            </a:lvl5pPr>
          </a:lstStyle>
          <a:p>
            <a:pPr lvl="0"/>
            <a:r>
              <a:rPr lang="en-US" dirty="0"/>
              <a:t>Divider Subtitle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481515" y="1247835"/>
            <a:ext cx="2285081" cy="6094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773168" cy="68580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9281619" y="5972236"/>
            <a:ext cx="2285081" cy="609477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5577840" y="1463040"/>
            <a:ext cx="5988685" cy="648393"/>
          </a:xfrm>
        </p:spPr>
        <p:txBody>
          <a:bodyPr lIns="0" tIns="0" rIns="0" bIns="0" anchor="b" anchorCtr="0">
            <a:normAutofit/>
          </a:bodyPr>
          <a:lstStyle>
            <a:lvl1pPr marL="0" indent="0">
              <a:buNone/>
              <a:defRPr sz="42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5578475" y="2169911"/>
            <a:ext cx="5988685" cy="390409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800" b="1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POSITION / TITLE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5578475" y="2627113"/>
            <a:ext cx="5988685" cy="390409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000" b="0" i="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/ Company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5578475" y="3308758"/>
            <a:ext cx="5988685" cy="2277396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400" b="0" i="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Short Biography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141317"/>
            <a:ext cx="10016836" cy="104740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" y="1379913"/>
            <a:ext cx="10913488" cy="42053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F4C82-5684-9D49-BB71-7E0F578F02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F4C82-5684-9D49-BB71-7E0F578F02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F4C82-5684-9D49-BB71-7E0F578F02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F4C82-5684-9D49-BB71-7E0F578F0248}" type="slidenum">
              <a:rPr lang="en-US" smtClean="0"/>
              <a:t>‹#›</a:t>
            </a:fld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7534656" y="1779287"/>
            <a:ext cx="4657345" cy="3849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779256"/>
            <a:ext cx="7534656" cy="3849687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8054975" y="2136775"/>
            <a:ext cx="3624263" cy="306705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lock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F4C82-5684-9D49-BB71-7E0F578F024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640080" y="1753987"/>
            <a:ext cx="5202936" cy="3849624"/>
          </a:xfrm>
          <a:prstGeom prst="rect">
            <a:avLst/>
          </a:prstGeom>
          <a:solidFill>
            <a:srgbClr val="4028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640080" y="1753986"/>
            <a:ext cx="5202936" cy="10332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6346363" y="1753987"/>
            <a:ext cx="5202936" cy="3849624"/>
          </a:xfrm>
          <a:prstGeom prst="rect">
            <a:avLst/>
          </a:prstGeom>
          <a:solidFill>
            <a:srgbClr val="F360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346363" y="1753986"/>
            <a:ext cx="5202936" cy="10332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2921" y="1945524"/>
            <a:ext cx="4637255" cy="631825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6"/>
          </p:nvPr>
        </p:nvSpPr>
        <p:spPr>
          <a:xfrm>
            <a:off x="922921" y="3050770"/>
            <a:ext cx="4637255" cy="2269375"/>
          </a:xfrm>
        </p:spPr>
        <p:txBody>
          <a:bodyPr>
            <a:normAutofit/>
          </a:bodyPr>
          <a:lstStyle>
            <a:lvl1pPr marL="231775" indent="-231775"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9280384" y="5972236"/>
            <a:ext cx="2285081" cy="609477"/>
          </a:xfrm>
          <a:prstGeom prst="rect">
            <a:avLst/>
          </a:prstGeom>
        </p:spPr>
      </p:pic>
      <p:sp>
        <p:nvSpPr>
          <p:cNvPr id="24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6633764" y="1945524"/>
            <a:ext cx="4637255" cy="631825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Headline Text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8"/>
          </p:nvPr>
        </p:nvSpPr>
        <p:spPr>
          <a:xfrm>
            <a:off x="6633764" y="3050770"/>
            <a:ext cx="4637255" cy="2269375"/>
          </a:xfrm>
        </p:spPr>
        <p:txBody>
          <a:bodyPr>
            <a:normAutofit/>
          </a:bodyPr>
          <a:lstStyle>
            <a:lvl1pPr marL="231775" indent="-231775"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6350" y="0"/>
            <a:ext cx="1218565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0080" y="137160"/>
            <a:ext cx="10016836" cy="1051560"/>
          </a:xfrm>
          <a:prstGeom prst="rect">
            <a:avLst/>
          </a:prstGeom>
        </p:spPr>
        <p:txBody>
          <a:bodyPr vert="horz" lIns="0" tIns="457200" rIns="0" bIns="45720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" y="1380744"/>
            <a:ext cx="10913488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0876" y="6306922"/>
            <a:ext cx="4365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1">
                <a:solidFill>
                  <a:schemeClr val="accent1"/>
                </a:solidFill>
              </a:defRPr>
            </a:lvl1pPr>
          </a:lstStyle>
          <a:p>
            <a:fld id="{ED7F4C82-5684-9D49-BB71-7E0F578F024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>
          <a:xfrm>
            <a:off x="9280384" y="5972236"/>
            <a:ext cx="2285081" cy="60947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4805" indent="-344805" algn="l" defTabSz="914400" rtl="0" eaLnBrk="1" latinLnBrk="0" hangingPunct="1">
        <a:lnSpc>
          <a:spcPct val="90000"/>
        </a:lnSpc>
        <a:spcBef>
          <a:spcPts val="1000"/>
        </a:spcBef>
        <a:buFontTx/>
        <a:defRPr sz="2400" kern="1200">
          <a:solidFill>
            <a:srgbClr val="30302F"/>
          </a:solidFill>
          <a:latin typeface="+mn-lt"/>
          <a:ea typeface="+mn-ea"/>
          <a:cs typeface="+mn-cs"/>
        </a:defRPr>
      </a:lvl1pPr>
      <a:lvl2pPr marL="688975" indent="-341630" algn="l" defTabSz="914400" rtl="0" eaLnBrk="1" latinLnBrk="0" hangingPunct="1">
        <a:lnSpc>
          <a:spcPct val="90000"/>
        </a:lnSpc>
        <a:spcBef>
          <a:spcPts val="500"/>
        </a:spcBef>
        <a:buClr>
          <a:srgbClr val="34215B"/>
        </a:buClr>
        <a:buFont typeface="System Font Regular"/>
        <a:buChar char="—"/>
        <a:defRPr sz="2200" kern="1200">
          <a:solidFill>
            <a:srgbClr val="30302F"/>
          </a:solidFill>
          <a:latin typeface="+mn-lt"/>
          <a:ea typeface="+mn-ea"/>
          <a:cs typeface="+mn-cs"/>
        </a:defRPr>
      </a:lvl2pPr>
      <a:lvl3pPr marL="862330" indent="-165100" algn="l" defTabSz="914400" rtl="0" eaLnBrk="1" latinLnBrk="0" hangingPunct="1">
        <a:lnSpc>
          <a:spcPct val="90000"/>
        </a:lnSpc>
        <a:spcBef>
          <a:spcPts val="500"/>
        </a:spcBef>
        <a:buClr>
          <a:srgbClr val="34215B"/>
        </a:buClr>
        <a:buFont typeface="Arial"/>
        <a:buChar char="•"/>
        <a:defRPr sz="2000" kern="1200">
          <a:solidFill>
            <a:srgbClr val="30302F"/>
          </a:solidFill>
          <a:latin typeface="+mn-lt"/>
          <a:ea typeface="+mn-ea"/>
          <a:cs typeface="+mn-cs"/>
        </a:defRPr>
      </a:lvl3pPr>
      <a:lvl4pPr marL="1259205" indent="-290830" algn="l" defTabSz="914400" rtl="0" eaLnBrk="1" latinLnBrk="0" hangingPunct="1">
        <a:lnSpc>
          <a:spcPct val="90000"/>
        </a:lnSpc>
        <a:spcBef>
          <a:spcPts val="500"/>
        </a:spcBef>
        <a:buClr>
          <a:srgbClr val="34215B"/>
        </a:buClr>
        <a:buFont typeface="System Font Regular"/>
        <a:buChar char="—"/>
        <a:defRPr sz="1800" kern="1200">
          <a:solidFill>
            <a:srgbClr val="30302F"/>
          </a:solidFill>
          <a:latin typeface="+mn-lt"/>
          <a:ea typeface="+mn-ea"/>
          <a:cs typeface="+mn-cs"/>
        </a:defRPr>
      </a:lvl4pPr>
      <a:lvl5pPr marL="1492250" indent="-174625" algn="l" defTabSz="914400" rtl="0" eaLnBrk="1" latinLnBrk="0" hangingPunct="1">
        <a:lnSpc>
          <a:spcPct val="90000"/>
        </a:lnSpc>
        <a:spcBef>
          <a:spcPts val="500"/>
        </a:spcBef>
        <a:buClr>
          <a:srgbClr val="34215B"/>
        </a:buClr>
        <a:buFont typeface="Arial"/>
        <a:buChar char="•"/>
        <a:defRPr sz="1600" kern="1200">
          <a:solidFill>
            <a:srgbClr val="30302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lang="en-US" sz="4200" b="1" i="0" u="none" strike="noStrike" cap="all" spc="0">
                <a:solidFill>
                  <a:schemeClr val="bg1"/>
                </a:solidFill>
                <a:latin typeface="Arial"/>
                <a:ea typeface="Arial"/>
                <a:cs typeface="Arial"/>
              </a:rPr>
              <a:t>项目答辩</a:t>
            </a:r>
            <a:endParaRPr lang="en-US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lang="en-US" sz="2800" b="0" i="0" u="none" strike="noStrike" cap="none" spc="0">
                <a:solidFill>
                  <a:schemeClr val="accent6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800" b="0" i="0" u="none" strike="noStrike" cap="none" spc="0">
                <a:solidFill>
                  <a:schemeClr val="accent6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800" b="0" i="0" u="none" strike="noStrike" cap="none" spc="0">
                <a:solidFill>
                  <a:schemeClr val="accent6"/>
                </a:solidFill>
                <a:latin typeface="Arial"/>
                <a:ea typeface="Arial"/>
                <a:cs typeface="Arial"/>
              </a:rPr>
              <a:t>开发组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6307138"/>
            <a:ext cx="436563" cy="365125"/>
          </a:xfrm>
        </p:spPr>
        <p:txBody>
          <a:bodyPr/>
          <a:lstStyle/>
          <a:p>
            <a:fld id="{ED7F4C82-5684-9D49-BB71-7E0F578F0248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sz="2800"/>
              <a:t>世界管理器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6754AB93-2F14-B134-5BC9-5162816FB153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10</a:t>
            </a:fld>
            <a:endParaRPr lang="en-US"/>
          </a:p>
        </p:txBody>
      </p:sp>
      <p:pic>
        <p:nvPicPr>
          <p:cNvPr id="7" name="Picture Placeholder 6"/>
          <p:cNvPicPr>
            <a:picLocks noGrp="1"/>
          </p:cNvPicPr>
          <p:nvPr>
            <p:ph type="pic" sz="quarter" idx="13"/>
          </p:nvPr>
        </p:nvPicPr>
        <p:blipFill>
          <a:blip r:embed="rId2"/>
          <a:srcRect r="37716" b="37716"/>
          <a:stretch/>
        </p:blipFill>
        <p:spPr bwMode="auto">
          <a:xfrm>
            <a:off x="0" y="1779256"/>
            <a:ext cx="7534656" cy="3849687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 bwMode="auto">
          <a:prstGeom prst="rect">
            <a:avLst/>
          </a:prstGeom>
        </p:spPr>
        <p:txBody>
          <a:bodyPr/>
          <a:lstStyle/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400"/>
              <a:t>生成新世界</a:t>
            </a:r>
          </a:p>
          <a:p>
            <a:pPr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sz="2400"/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400"/>
              <a:t>编辑世界</a:t>
            </a:r>
          </a:p>
          <a:p>
            <a:pPr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sz="2400"/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400"/>
              <a:t>删除世界</a:t>
            </a: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sz="2400"/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400"/>
              <a:t>进入世界</a:t>
            </a:r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9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2800"/>
              <a:t>光照计算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03D07375-E9C8-9072-660E-72BA7F644093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11</a:t>
            </a:fld>
            <a:endParaRPr lang="en-US"/>
          </a:p>
        </p:txBody>
      </p:sp>
      <p:pic>
        <p:nvPicPr>
          <p:cNvPr id="14" name="Picture Placeholder 13"/>
          <p:cNvPicPr>
            <a:picLocks noGrp="1"/>
          </p:cNvPicPr>
          <p:nvPr>
            <p:ph type="pic" sz="quarter" idx="13"/>
          </p:nvPr>
        </p:nvPicPr>
        <p:blipFill>
          <a:blip r:embed="rId2"/>
          <a:srcRect t="4583" b="4583"/>
          <a:stretch>
            <a:fillRect/>
          </a:stretch>
        </p:blipFill>
        <p:spPr bwMode="auto">
          <a:xfrm>
            <a:off x="0" y="1779256"/>
            <a:ext cx="7534656" cy="3849687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4"/>
            <a:ext cx="3624263" cy="3067050"/>
          </a:xfrm>
          <a:prstGeom prst="rect">
            <a:avLst/>
          </a:prstGeom>
        </p:spPr>
        <p:txBody>
          <a:bodyPr/>
          <a:lstStyle/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光照计算</a:t>
            </a:r>
            <a:endParaRPr sz="2400"/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400" b="0" i="0" u="none" strike="noStrike" cap="none" spc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光照更新</a:t>
            </a: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400" b="0" i="0" u="none" strike="noStrike" cap="none" spc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自然光 + 人工光</a:t>
            </a: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8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sz="2800"/>
              <a:t>光照计算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A66036CD-7857-8CF9-94E8-D997360A3D5E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12</a:t>
            </a:fld>
            <a:endParaRPr lang="en-US"/>
          </a:p>
        </p:txBody>
      </p:sp>
      <p:pic>
        <p:nvPicPr>
          <p:cNvPr id="15" name="Picture Placeholder 14"/>
          <p:cNvPicPr>
            <a:picLocks noGrp="1"/>
          </p:cNvPicPr>
          <p:nvPr>
            <p:ph type="pic" sz="quarter" idx="13"/>
          </p:nvPr>
        </p:nvPicPr>
        <p:blipFill>
          <a:blip r:embed="rId2"/>
          <a:srcRect t="4583" b="4583"/>
          <a:stretch>
            <a:fillRect/>
          </a:stretch>
        </p:blipFill>
        <p:spPr bwMode="auto">
          <a:xfrm>
            <a:off x="0" y="1779256"/>
            <a:ext cx="7534656" cy="3849687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3"/>
            <a:ext cx="3624263" cy="3067050"/>
          </a:xfrm>
          <a:prstGeom prst="rect">
            <a:avLst/>
          </a:prstGeom>
        </p:spPr>
        <p:txBody>
          <a:bodyPr/>
          <a:lstStyle/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光照计算</a:t>
            </a: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400" b="0" i="0" u="none" strike="noStrike" cap="none" spc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光照更新</a:t>
            </a: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400" b="0" i="0" u="none" strike="noStrike" cap="none" spc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自然光 + 人工光</a:t>
            </a:r>
            <a:endParaRPr lang="en-US" sz="2400"/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sz="2800"/>
              <a:t>昼夜交替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prstGeom prst="rect">
            <a:avLst/>
          </a:prstGeom>
        </p:spPr>
        <p:txBody>
          <a:bodyPr/>
          <a:lstStyle/>
          <a:p>
            <a:fld id="{299654A1-B57E-4680-FBDF-9CC986D8A566}" type="slidenum">
              <a:rPr lang="en-US"/>
              <a:pPr/>
              <a:t>13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1608688" y="1156607"/>
            <a:ext cx="8079619" cy="45447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9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sz="2800"/>
              <a:t>昼夜交替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45A65D11-0B82-4971-85F5-BDB273353ED3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14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 bwMode="auto">
          <a:xfrm>
            <a:off x="1608688" y="1156606"/>
            <a:ext cx="8079619" cy="45447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9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sz="2800"/>
              <a:t>昼夜交替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45A65D11-0B82-4971-85F5-BDB273353ED3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15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F0FFD0-59D1-F14E-BA4C-D5E2BFFEC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688" y="1156606"/>
            <a:ext cx="8079618" cy="4544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421906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sz="2800"/>
              <a:t>建造与破坏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C08F7486-A486-EA5D-A345-9140F9366C75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16</a:t>
            </a:fld>
            <a:endParaRPr lang="en-US"/>
          </a:p>
        </p:txBody>
      </p:sp>
      <p:pic>
        <p:nvPicPr>
          <p:cNvPr id="8" name="Picture Placeholder 7"/>
          <p:cNvPicPr>
            <a:picLocks noGrp="1"/>
          </p:cNvPicPr>
          <p:nvPr>
            <p:ph type="pic" sz="quarter" idx="13"/>
          </p:nvPr>
        </p:nvPicPr>
        <p:blipFill>
          <a:blip r:embed="rId3"/>
          <a:srcRect t="4583" b="4583"/>
          <a:stretch>
            <a:fillRect/>
          </a:stretch>
        </p:blipFill>
        <p:spPr bwMode="auto">
          <a:xfrm>
            <a:off x="0" y="1779256"/>
            <a:ext cx="7534656" cy="3849687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 bwMode="auto">
          <a:prstGeom prst="rect">
            <a:avLst/>
          </a:prstGeom>
        </p:spPr>
        <p:txBody>
          <a:bodyPr/>
          <a:lstStyle/>
          <a:p>
            <a:pPr marL="283879" indent="-283879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400"/>
              <a:t>玩家可以建造方块</a:t>
            </a:r>
          </a:p>
          <a:p>
            <a:pPr marL="283879" indent="-283879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sz="2400"/>
          </a:p>
          <a:p>
            <a:pPr marL="283879" indent="-283879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400"/>
              <a:t>也可与破坏方块</a:t>
            </a:r>
          </a:p>
          <a:p>
            <a:pPr marL="283879" indent="-283879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sz="2400"/>
          </a:p>
          <a:p>
            <a:pPr marL="283879" indent="-283879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400"/>
              <a:t>对世界的更改保存在SQLite3</a:t>
            </a:r>
            <a:r>
              <a:rPr lang="zh-CN" altLang="en-US" sz="2400"/>
              <a:t> </a:t>
            </a:r>
            <a:r>
              <a:rPr sz="2400"/>
              <a:t>数据库中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7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 err="1"/>
              <a:t>其他</a:t>
            </a:r>
            <a:r>
              <a:rPr lang="en-US" sz="2800" dirty="0" err="1"/>
              <a:t>特色以及创新点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 bwMode="auto">
          <a:xfrm>
            <a:off x="922921" y="1945521"/>
            <a:ext cx="4637255" cy="6318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/>
              <a:defRPr lang="en-US" sz="2200" b="1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200"/>
              <a:t>可靠的联机体验</a:t>
            </a:r>
            <a:endParaRPr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 bwMode="auto">
          <a:xfrm>
            <a:off x="807172" y="3050767"/>
            <a:ext cx="4919240" cy="226937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联机功能是大多数开放世界游戏的标配</a:t>
            </a:r>
            <a:endParaRPr lang="en-US" sz="200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预期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实现并优化联机功能</a:t>
            </a:r>
            <a:endParaRPr lang="en-US" sz="200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目标是实现鲁棒性强、用户体验良好的Clien-Server</a:t>
            </a:r>
            <a:r>
              <a:rPr lang="zh-CN" alt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联机系统</a:t>
            </a:r>
            <a:endParaRPr lang="en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 bwMode="auto">
          <a:xfrm>
            <a:off x="6633764" y="1945521"/>
            <a:ext cx="4637255" cy="6318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/>
              <a:defRPr lang="en-US" sz="2200" b="1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200" b="1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跨平台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 bwMode="auto">
          <a:xfrm>
            <a:off x="6481824" y="3050767"/>
            <a:ext cx="4919240" cy="2269375"/>
          </a:xfrm>
          <a:prstGeom prst="rect">
            <a:avLst/>
          </a:prstGeom>
        </p:spPr>
        <p:txBody>
          <a:bodyPr/>
          <a:lstStyle/>
          <a:p>
            <a:pPr marL="342900" marR="0" indent="-342900" algn="just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HyperCraf</a:t>
            </a:r>
            <a:r>
              <a:rPr lang="en-US" altLang="zh-CN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t</a:t>
            </a:r>
            <a:r>
              <a:rPr lang="zh-CN" alt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能够在</a:t>
            </a:r>
            <a:r>
              <a:rPr lang="zh-CN" alt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Windows、Linux、MacOS</a:t>
            </a:r>
            <a:r>
              <a:rPr lang="zh-CN" alt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平台编译运行</a:t>
            </a:r>
            <a:endParaRPr lang="en-US" sz="200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just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广泛使用跨平台的图形</a:t>
            </a:r>
            <a:r>
              <a:rPr lang="zh-CN" alt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API</a:t>
            </a:r>
            <a:r>
              <a:rPr lang="zh-CN" altLang="en-US" sz="200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（例如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Vulkan</a:t>
            </a:r>
            <a:r>
              <a:rPr lang="zh-CN" alt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） 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以及其他跨平台的</a:t>
            </a:r>
            <a:r>
              <a:rPr lang="zh-CN" alt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C++</a:t>
            </a:r>
            <a:r>
              <a:rPr lang="zh-CN" alt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库</a:t>
            </a: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lang="en-US" sz="4200" b="1" i="0" u="none" strike="noStrike" cap="all" spc="0">
                <a:solidFill>
                  <a:schemeClr val="bg1"/>
                </a:solidFill>
                <a:latin typeface="Arial"/>
                <a:ea typeface="Arial"/>
                <a:cs typeface="Arial"/>
              </a:rPr>
              <a:t>软件架构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lang="en-US" sz="2800" b="0" i="0" u="none" strike="noStrike" cap="none" spc="0">
                <a:solidFill>
                  <a:schemeClr val="accent6"/>
                </a:solidFill>
                <a:latin typeface="Arial"/>
                <a:ea typeface="Arial"/>
                <a:cs typeface="Arial"/>
              </a:rPr>
              <a:t>HyperCraft开发组</a:t>
            </a:r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6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sz="2800"/>
              <a:t>架构风格与设计模式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 bwMode="auto">
          <a:xfrm>
            <a:off x="922921" y="1945520"/>
            <a:ext cx="4637255" cy="6318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/>
              <a:defRPr lang="en-US" sz="2200" b="1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200"/>
              <a:t>并行架构风格</a:t>
            </a:r>
            <a:endParaRPr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 bwMode="auto">
          <a:xfrm>
            <a:off x="722263" y="2793303"/>
            <a:ext cx="4986286" cy="288098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部分线程负责处理玩家输入和游戏逻辑，另一部分线程则专门用于世界生成和渲染</a:t>
            </a:r>
            <a:r>
              <a:rPr 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。</a:t>
            </a:r>
            <a:endParaRPr lang="en-US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游戏中的图形渲染采用了现代图形渲染管线的并行技术</a:t>
            </a:r>
            <a:r>
              <a:rPr 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。</a:t>
            </a:r>
            <a:endParaRPr lang="en-US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采用分块加载的方式加载世界。通过并行处理，游戏可以在后台异步地加载和渲染小块，从而避免了卡顿和延迟</a:t>
            </a:r>
            <a:r>
              <a:rPr 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。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 bwMode="auto">
          <a:xfrm>
            <a:off x="6633764" y="1945520"/>
            <a:ext cx="4637255" cy="6318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/>
              <a:defRPr lang="en-US" sz="2200" b="1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200" b="1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设计模式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 bwMode="auto">
          <a:xfrm>
            <a:off x="6633764" y="3050766"/>
            <a:ext cx="4637255" cy="2269375"/>
          </a:xfrm>
          <a:prstGeom prst="rect">
            <a:avLst/>
          </a:prstGeom>
        </p:spPr>
        <p:txBody>
          <a:bodyPr/>
          <a:lstStyle/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策略模式</a:t>
            </a: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31775" marR="0" indent="-23177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Blip>
                <a:blip/>
              </a:buBlip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模板方法模式</a:t>
            </a: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31775" marR="0" indent="-23177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Blip>
                <a:blip/>
              </a:buBlip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外观模式</a:t>
            </a: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9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/>
              <a:t>开发背景介绍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altLang="zh-CN" dirty="0"/>
              <a:t>2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4"/>
            <a:ext cx="3624263" cy="3067050"/>
          </a:xfrm>
          <a:prstGeom prst="rect">
            <a:avLst/>
          </a:prstGeom>
        </p:spPr>
        <p:txBody>
          <a:bodyPr/>
          <a:lstStyle/>
          <a:p>
            <a:pPr marL="344488" marR="0" indent="-344488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Blip>
                <a:blip/>
              </a:buBlip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400" b="0" i="0" u="none" strike="noStrike" noProof="1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488" marR="0" indent="-344488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Blip>
                <a:blip/>
              </a:buBlip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400" b="0" i="0" u="none" strike="noStrike" noProof="1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zh-CN" altLang="en-US" sz="2400" b="0" i="0" u="none" strike="noStrike" noProof="1">
                <a:solidFill>
                  <a:srgbClr val="FFFFFF"/>
                </a:solidFill>
                <a:latin typeface="Arial"/>
                <a:ea typeface="Arial"/>
                <a:cs typeface="Arial"/>
              </a:rPr>
              <a:t>开放世界体素游戏是一种较为流行的游戏类型</a:t>
            </a: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400" noProof="1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0" i="0" u="none" strike="noStrike" noProof="1">
                <a:solidFill>
                  <a:srgbClr val="FFFFFF"/>
                </a:solidFill>
                <a:latin typeface="Arial"/>
                <a:ea typeface="Arial"/>
                <a:cs typeface="Arial"/>
              </a:rPr>
              <a:t>Minecraft、Minetest</a:t>
            </a:r>
            <a:r>
              <a:rPr lang="zh-CN" altLang="en-US" sz="2400" b="0" i="0" u="none" strike="noStrike" noProof="1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400" b="0" i="0" u="none" strike="noStrike" noProof="1">
                <a:solidFill>
                  <a:srgbClr val="FFFFFF"/>
                </a:solidFill>
                <a:latin typeface="Arial"/>
                <a:ea typeface="Arial"/>
                <a:cs typeface="Arial"/>
              </a:rPr>
              <a:t>等</a:t>
            </a:r>
          </a:p>
        </p:txBody>
      </p:sp>
      <p:pic>
        <p:nvPicPr>
          <p:cNvPr id="9" name="Picture Placeholder 8"/>
          <p:cNvPicPr>
            <a:picLocks noGrp="1"/>
          </p:cNvPicPr>
          <p:nvPr>
            <p:ph type="pic" sz="quarter" idx="13"/>
          </p:nvPr>
        </p:nvPicPr>
        <p:blipFill>
          <a:blip r:embed="rId3"/>
          <a:srcRect l="15287" r="15287"/>
          <a:stretch>
            <a:fillRect/>
          </a:stretch>
        </p:blipFill>
        <p:spPr bwMode="auto">
          <a:xfrm>
            <a:off x="0" y="1779255"/>
            <a:ext cx="7534656" cy="3849687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软件逻辑架构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lang="en-US"/>
              <a:t>16</a:t>
            </a:r>
          </a:p>
        </p:txBody>
      </p:sp>
      <p:pic>
        <p:nvPicPr>
          <p:cNvPr id="13" name="Picture Placeholder 12"/>
          <p:cNvPicPr>
            <a:picLocks noGrp="1"/>
          </p:cNvPicPr>
          <p:nvPr>
            <p:ph type="pic" sz="quarter" idx="13"/>
          </p:nvPr>
        </p:nvPicPr>
        <p:blipFill>
          <a:blip r:embed="rId2"/>
          <a:srcRect t="3476" b="3476"/>
          <a:stretch>
            <a:fillRect/>
          </a:stretch>
        </p:blipFill>
        <p:spPr bwMode="auto">
          <a:xfrm>
            <a:off x="0" y="1779256"/>
            <a:ext cx="7534656" cy="3849687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 bwMode="auto">
          <a:xfrm>
            <a:off x="7609813" y="2136774"/>
            <a:ext cx="4490330" cy="326194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hc</a:t>
            </a:r>
            <a:r>
              <a:rPr 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::resource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包负责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客户端的资源数据与加载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hc</a:t>
            </a:r>
            <a:r>
              <a:rPr 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::audio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提供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客户端的音频资源</a:t>
            </a:r>
            <a:endParaRPr lang="en-US" sz="2000" dirty="0" err="1">
              <a:latin typeface="Arial"/>
              <a:ea typeface="Arial"/>
              <a:cs typeface="Arial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hc</a:t>
            </a:r>
            <a:r>
              <a:rPr 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::texture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提供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客户端的材质资源，同时提供体素方块与实体的材质定义</a:t>
            </a:r>
            <a:endParaRPr lang="en-US" sz="2000" b="0" i="0" u="none" strike="noStrike" cap="none" spc="0" dirty="0">
              <a:solidFill>
                <a:schemeClr val="bg1"/>
              </a:solidFill>
              <a:latin typeface="Arial"/>
              <a:ea typeface="Arial"/>
              <a:cs typeface="Arial"/>
            </a:endParaRPr>
          </a:p>
          <a:p>
            <a:pPr>
              <a:buFont typeface="Arial"/>
              <a:buChar char="•"/>
            </a:pP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hc</a:t>
            </a:r>
            <a:r>
              <a:rPr 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::block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提供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000" b="0" i="0" u="none" strike="noStrike" cap="none" spc="0" dirty="0">
                <a:solidFill>
                  <a:schemeClr val="bg1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chemeClr val="bg1"/>
                </a:solidFill>
                <a:latin typeface="Arial"/>
                <a:ea typeface="Arial"/>
                <a:cs typeface="Arial"/>
              </a:rPr>
              <a:t>游戏中所有体素方块的方法与定义</a:t>
            </a:r>
            <a:endParaRPr lang="en-US" sz="2000" b="0" i="0" u="none" strike="noStrike" cap="none" spc="0" dirty="0">
              <a:solidFill>
                <a:schemeClr val="bg1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9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sz="2800"/>
              <a:t>软件逻辑架构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900" b="1" i="0" u="none" strike="noStrike" cap="none" spc="0">
                <a:solidFill>
                  <a:srgbClr val="34205B"/>
                </a:solidFill>
                <a:latin typeface="Arial"/>
              </a:defRPr>
            </a:pPr>
            <a:fld id="{24A26C80-5B37-C30B-6D18-247A5A691F5C}" type="slidenum">
              <a:rPr lang="en-US"/>
              <a:t>21</a:t>
            </a:fld>
            <a:endParaRPr lang="en-US"/>
          </a:p>
        </p:txBody>
      </p:sp>
      <p:pic>
        <p:nvPicPr>
          <p:cNvPr id="13" name="Picture Placeholder 12"/>
          <p:cNvPicPr>
            <a:picLocks noGrp="1"/>
          </p:cNvPicPr>
          <p:nvPr>
            <p:ph type="pic" sz="quarter" idx="13"/>
          </p:nvPr>
        </p:nvPicPr>
        <p:blipFill>
          <a:blip r:embed="rId2"/>
          <a:srcRect t="3476" b="3474"/>
          <a:stretch>
            <a:fillRect/>
          </a:stretch>
        </p:blipFill>
        <p:spPr bwMode="auto">
          <a:xfrm>
            <a:off x="0" y="1779255"/>
            <a:ext cx="7534656" cy="3849687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 bwMode="auto">
          <a:xfrm>
            <a:off x="7979819" y="2111722"/>
            <a:ext cx="3919907" cy="328699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r>
              <a:rPr lang="en-US" altLang="zh-CN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hc::server</a:t>
            </a:r>
            <a:r>
              <a:rPr lang="zh-CN" alt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是 </a:t>
            </a:r>
            <a:r>
              <a:rPr lang="en-US" altLang="zh-CN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的服务端</a:t>
            </a:r>
          </a:p>
          <a:p>
            <a:pPr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endParaRPr lang="zh-CN" altLang="en-US" sz="2000" b="0" u="none"/>
          </a:p>
          <a:p>
            <a:pPr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r>
              <a:rPr lang="en-US" altLang="zh-CN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hc::client</a:t>
            </a:r>
            <a:r>
              <a:rPr lang="zh-CN" alt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包是 </a:t>
            </a:r>
            <a:r>
              <a:rPr lang="en-US" altLang="zh-CN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的客户端</a:t>
            </a:r>
          </a:p>
          <a:p>
            <a:pPr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endParaRPr lang="zh-CN" altLang="en-US" sz="2000" b="0" u="none"/>
          </a:p>
          <a:p>
            <a:pPr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r>
              <a:rPr lang="en-US" altLang="zh-CN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hc::common</a:t>
            </a:r>
            <a:r>
              <a:rPr lang="zh-CN" alt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包提供</a:t>
            </a:r>
            <a:r>
              <a:rPr lang="en-US" altLang="zh-CN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游戏的基本定义与方法，包括游戏的基本参数、游戏数据的存储、体素方块等</a:t>
            </a: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8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1" i="0" u="none" strike="noStrike" cap="all" spc="0">
                <a:solidFill>
                  <a:srgbClr val="34205B"/>
                </a:solidFill>
                <a:latin typeface="Arial"/>
              </a:defRPr>
            </a:pPr>
            <a:r>
              <a:rPr sz="2800"/>
              <a:t>软件物理架构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900" b="1" i="0" u="none" strike="noStrike" cap="none" spc="0">
                <a:solidFill>
                  <a:srgbClr val="34205B"/>
                </a:solidFill>
                <a:latin typeface="Arial"/>
              </a:defRPr>
            </a:pPr>
            <a:fld id="{E7464822-1824-EC8F-DA4E-5A07D496492E}" type="slidenum">
              <a:rPr lang="en-US"/>
              <a:t>22</a:t>
            </a:fld>
            <a:endParaRPr lang="en-US"/>
          </a:p>
        </p:txBody>
      </p:sp>
      <p:pic>
        <p:nvPicPr>
          <p:cNvPr id="17" name="Picture Placeholder 16"/>
          <p:cNvPicPr>
            <a:picLocks noGrp="1"/>
          </p:cNvPicPr>
          <p:nvPr>
            <p:ph type="pic" sz="quarter" idx="13"/>
          </p:nvPr>
        </p:nvPicPr>
        <p:blipFill>
          <a:blip r:embed="rId2"/>
          <a:srcRect l="2121" r="2121"/>
          <a:stretch>
            <a:fillRect/>
          </a:stretch>
        </p:blipFill>
        <p:spPr bwMode="auto">
          <a:xfrm>
            <a:off x="0" y="1779256"/>
            <a:ext cx="7534656" cy="3849687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3"/>
            <a:ext cx="3624263" cy="306705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服务端</a:t>
            </a:r>
            <a:r>
              <a:rPr lang="zh-CN" alt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hc</a:t>
            </a:r>
            <a:r>
              <a:rPr 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::server</a:t>
            </a:r>
            <a:r>
              <a:rPr lang="zh-CN" alt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和客户端hc</a:t>
            </a:r>
            <a:r>
              <a:rPr 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::client</a:t>
            </a:r>
            <a:r>
              <a:rPr lang="zh-CN" alt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之间采用</a:t>
            </a:r>
            <a:r>
              <a:rPr lang="en-US" sz="20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Socket </a:t>
            </a: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协议进行通信</a:t>
            </a: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主要的游戏计算由客户端完成</a:t>
            </a: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r>
              <a:rPr lang="en-US" sz="20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服务端负责多个客户端之间的信息协同</a:t>
            </a: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defRPr lang="en-US" sz="1800" b="0" i="0" u="none" strike="noStrike" cap="none" spc="0">
                <a:solidFill>
                  <a:srgbClr val="FFFFFF"/>
                </a:solidFill>
                <a:latin typeface="Arial"/>
              </a:defRPr>
            </a:pPr>
            <a:endParaRPr lang="en-US" sz="20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lang="en-US"/>
              <a:t>经验教训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lang="en-US" sz="2800" b="0" i="0" u="none" strike="noStrike" cap="none" spc="0">
                <a:solidFill>
                  <a:schemeClr val="accent6"/>
                </a:solidFill>
                <a:latin typeface="Arial"/>
                <a:ea typeface="Arial"/>
                <a:cs typeface="Arial"/>
              </a:rPr>
              <a:t>HyperCraft开发组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528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fld id="{ED7F4C82-5684-9D49-BB71-7E0F578F0248}" type="slidenum">
              <a:rPr lang="en-US"/>
              <a:t>24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60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经验教训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lang="en-US" sz="2200" b="1" i="0" u="none" strike="noStrike" cap="none" spc="0">
                <a:solidFill>
                  <a:schemeClr val="bg1"/>
                </a:solidFill>
                <a:latin typeface="Arial"/>
                <a:ea typeface="Arial"/>
                <a:cs typeface="Arial"/>
              </a:rPr>
              <a:t>问题、变更和返工：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6"/>
          </p:nvPr>
        </p:nvSpPr>
        <p:spPr bwMode="auto">
          <a:prstGeom prst="rect">
            <a:avLst/>
          </a:prstGeom>
        </p:spPr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sz="1800" b="0" i="0" u="none" strike="noStrike" cap="none" spc="0">
                <a:solidFill>
                  <a:schemeClr val="bg1"/>
                </a:solidFill>
                <a:latin typeface="Arial"/>
                <a:ea typeface="Arial"/>
                <a:cs typeface="Arial"/>
              </a:rPr>
              <a:t>本项目最终没有实现 Client-Server 功能，主要原因是本次迭代过程邻近期末周，成员学习新技术的热情和可供投入的时间成本不足，导致项目开发进度明显缓于预期。</a:t>
            </a:r>
          </a:p>
          <a:p>
            <a:pPr marL="285750" indent="-285750">
              <a:buFont typeface="Arial"/>
              <a:buChar char="•"/>
            </a:pPr>
            <a:r>
              <a:rPr lang="en-US" sz="1800" b="0" i="0" u="none" strike="noStrike" cap="none" spc="0">
                <a:solidFill>
                  <a:schemeClr val="bg1"/>
                </a:solidFill>
                <a:latin typeface="Arial"/>
                <a:ea typeface="Arial"/>
                <a:cs typeface="Arial"/>
              </a:rPr>
              <a:t>项目进行了多次返工以保证软件质量，原因是开发后期有明显的赶工现象。</a:t>
            </a:r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6631824" y="1945524"/>
            <a:ext cx="4637255" cy="631825"/>
          </a:xfrm>
          <a:prstGeom prst="rect">
            <a:avLst/>
          </a:prstGeom>
        </p:spPr>
        <p:txBody>
          <a:bodyPr/>
          <a:lstStyle/>
          <a:p>
            <a:r>
              <a:rPr lang="en-US" sz="2200" b="1" i="0" u="none" strike="noStrike" cap="none" spc="0">
                <a:solidFill>
                  <a:schemeClr val="bg1"/>
                </a:solidFill>
                <a:latin typeface="Arial"/>
                <a:ea typeface="Arial"/>
                <a:cs typeface="Arial"/>
              </a:rPr>
              <a:t>经验和教训：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8"/>
          </p:nvPr>
        </p:nvSpPr>
        <p:spPr bwMode="auto">
          <a:xfrm>
            <a:off x="6631824" y="2894695"/>
            <a:ext cx="4637255" cy="2566760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</a:pPr>
            <a:r>
              <a:rPr lang="en-US" sz="1800" b="0" i="0" u="none" strike="noStrike" cap="none" spc="0">
                <a:solidFill>
                  <a:schemeClr val="bg1"/>
                </a:solidFill>
                <a:latin typeface="Arial"/>
                <a:ea typeface="Arial"/>
                <a:cs typeface="Arial"/>
              </a:rPr>
              <a:t>开发前期应当根据每次迭代所处的时期进行风险评估。本次项目开发低估了期末周的影响，没有制定相应的风险缓和方案，严重影响了项目开发。</a:t>
            </a:r>
            <a:endParaRPr/>
          </a:p>
          <a:p>
            <a:pPr>
              <a:buFont typeface="Arial"/>
              <a:buChar char="•"/>
            </a:pPr>
            <a:r>
              <a:rPr lang="en-US" sz="1800" b="0" i="0" u="none" strike="noStrike" cap="none" spc="0">
                <a:solidFill>
                  <a:schemeClr val="bg1"/>
                </a:solidFill>
                <a:latin typeface="Arial"/>
                <a:ea typeface="Arial"/>
                <a:cs typeface="Arial"/>
              </a:rPr>
              <a:t>开发过程中应当及时进行进度评估，不断发现开发过程中的新风险、新挑战，制定相应的解决方法。本次开发中忽视了软件开发过程的动态和不稳定性，未能及时规避其他的风险。</a:t>
            </a:r>
          </a:p>
        </p:txBody>
      </p:sp>
    </p:spTree>
    <p:extLst>
      <p:ext uri="{BB962C8B-B14F-4D97-AF65-F5344CB8AC3E}">
        <p14:creationId xmlns:p14="http://schemas.microsoft.com/office/powerpoint/2010/main" val="18363996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640080" y="2244149"/>
            <a:ext cx="7863840" cy="1173163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tabLst/>
              <a:defRPr lang="en-US" sz="4200" b="1" i="0" u="none" strike="noStrike" cap="all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/>
              <a:t>人员分工以及贡献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 bwMode="auto">
          <a:xfrm>
            <a:off x="640080" y="3523907"/>
            <a:ext cx="7863840" cy="1055688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tabLst/>
              <a:defRPr lang="en-US" sz="2800" b="0" i="0" u="none" strike="noStrike" cap="none" spc="0">
                <a:solidFill>
                  <a:srgbClr val="46BEB0"/>
                </a:solidFill>
                <a:latin typeface="Arial"/>
                <a:ea typeface=""/>
                <a:cs typeface=""/>
              </a:defRPr>
            </a:pPr>
            <a:r>
              <a:rPr lang="en-US" sz="2800" b="0" i="0" u="none" strike="noStrike" cap="none" spc="0">
                <a:solidFill>
                  <a:srgbClr val="46BEB0"/>
                </a:solidFill>
                <a:latin typeface="Arial"/>
                <a:ea typeface="Arial"/>
                <a:cs typeface="Arial"/>
              </a:rPr>
              <a:t>HyperCraft开发组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161900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41314"/>
            <a:ext cx="10016836" cy="104740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2800"/>
              <a:t>项目成员分工以及贡献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640080" y="1634557"/>
            <a:ext cx="10913488" cy="4205343"/>
          </a:xfrm>
          <a:prstGeom prst="rect">
            <a:avLst/>
          </a:prstGeom>
        </p:spPr>
        <p:txBody>
          <a:bodyPr/>
          <a:lstStyle/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袁翊天同学：</a:t>
            </a:r>
            <a:r>
              <a:rPr lang="en-US" altLang="zh-CN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 项目的核心成员，负责项目规划、框架选择、地形生成的算法设计，并进行项目开发进度监督。因为对 </a:t>
            </a:r>
            <a:r>
              <a:rPr lang="en-US" altLang="zh-CN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C++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 语言和 </a:t>
            </a:r>
            <a:r>
              <a:rPr lang="en-US" altLang="zh-CN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Vulkan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 开发框架比较熟悉，同时担任了项目组的技术指导。</a:t>
            </a: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endParaRPr lang="zh-CN" altLang="en-US"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黄予晗同学：负责算法设计与实现。</a:t>
            </a: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endParaRPr lang="zh-CN" altLang="en-US"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任柏俊同学：负责 </a:t>
            </a:r>
            <a:r>
              <a:rPr lang="en-US" altLang="zh-CN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Client-Server 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的设计与实现</a:t>
            </a:r>
            <a:r>
              <a:rPr lang="zh-CN" altLang="en-US">
                <a:latin typeface="Arial"/>
                <a:ea typeface="Arial"/>
                <a:cs typeface="Arial"/>
              </a:rPr>
              <a:t>，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辅助项目的推进。</a:t>
            </a: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endParaRPr lang="zh-CN" altLang="en-US"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夏嘉阳同学：负责游戏玩法的设计与实现。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/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2487319967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6475615" y="3416244"/>
            <a:ext cx="5025041" cy="1173163"/>
          </a:xfrm>
          <a:prstGeom prst="rect">
            <a:avLst/>
          </a:prstGeom>
        </p:spPr>
        <p:txBody>
          <a:bodyPr/>
          <a:lstStyle/>
          <a:p>
            <a:pPr marL="0" marR="0" indent="0" algn="r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4200" b="1" i="0" u="none" strike="noStrike" cap="all" spc="0">
                <a:solidFill>
                  <a:srgbClr val="FFFFFF"/>
                </a:solidFill>
                <a:latin typeface="Arial"/>
              </a:defRPr>
            </a:pPr>
            <a:r>
              <a:rPr lang="en-US" sz="4200" b="1" i="0" u="none" strike="noStrike" cap="all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核心算法设计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 bwMode="auto">
          <a:xfrm>
            <a:off x="6475413" y="4696002"/>
            <a:ext cx="5026025" cy="1055688"/>
          </a:xfrm>
          <a:prstGeom prst="rect">
            <a:avLst/>
          </a:prstGeom>
        </p:spPr>
        <p:txBody>
          <a:bodyPr/>
          <a:lstStyle/>
          <a:p>
            <a:pPr marL="0" marR="0" indent="0" algn="r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800" b="0" i="0" u="none" strike="noStrike" cap="none" spc="0">
                <a:solidFill>
                  <a:srgbClr val="46BEB0"/>
                </a:solidFill>
                <a:latin typeface="Arial"/>
              </a:defRPr>
            </a:pPr>
            <a:r>
              <a:rPr lang="en-US" sz="2800" b="0" i="0" u="none" strike="noStrike" cap="none" spc="0">
                <a:solidFill>
                  <a:srgbClr val="46BEB0"/>
                </a:solidFill>
                <a:latin typeface="Arial"/>
                <a:ea typeface="Arial"/>
                <a:cs typeface="Arial"/>
              </a:rPr>
              <a:t>HyperCraft开发组</a:t>
            </a:r>
            <a:endParaRPr lang="en-US"/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41317"/>
            <a:ext cx="10016836" cy="104740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sz="2800"/>
              <a:t>基于Render Graph的图形渲染</a:t>
            </a:r>
          </a:p>
        </p:txBody>
      </p:sp>
      <p:pic>
        <p:nvPicPr>
          <p:cNvPr id="9" name="Content Placeholder 8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985225" y="1379913"/>
            <a:ext cx="8223196" cy="420534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prstGeom prst="rect">
            <a:avLst/>
          </a:prstGeom>
        </p:spPr>
        <p:txBody>
          <a:bodyPr/>
          <a:lstStyle/>
          <a:p>
            <a:fld id="{981CD140-A7DD-7D62-98C4-65ACB3591A64}" type="slidenum">
              <a:rPr lang="en-US"/>
              <a:t>28</a:t>
            </a:fld>
            <a:endParaRPr lang="en-US"/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sz="2800"/>
              <a:t>基于Render Graph的图形渲染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prstGeom prst="rect">
            <a:avLst/>
          </a:prstGeom>
        </p:spPr>
        <p:txBody>
          <a:bodyPr/>
          <a:lstStyle/>
          <a:p>
            <a:fld id="{B870867E-DFA8-5751-F089-812FB6EF7A81}" type="slidenum">
              <a:rPr lang="en-US"/>
              <a:t>29</a:t>
            </a:fld>
            <a:endParaRPr lang="en-US"/>
          </a:p>
        </p:txBody>
      </p:sp>
      <p:pic>
        <p:nvPicPr>
          <p:cNvPr id="14" name="Picture Placeholder 13"/>
          <p:cNvPicPr>
            <a:picLocks noGrp="1"/>
          </p:cNvPicPr>
          <p:nvPr>
            <p:ph type="pic" sz="quarter" idx="13"/>
          </p:nvPr>
        </p:nvPicPr>
        <p:blipFill>
          <a:blip r:embed="rId2"/>
          <a:srcRect l="1663" r="1663"/>
          <a:stretch>
            <a:fillRect/>
          </a:stretch>
        </p:blipFill>
        <p:spPr bwMode="auto">
          <a:xfrm>
            <a:off x="0" y="1779256"/>
            <a:ext cx="7534656" cy="3849687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5"/>
            <a:ext cx="3624263" cy="3067050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</a:pPr>
            <a:r>
              <a:rPr dirty="0"/>
              <a:t>Render </a:t>
            </a:r>
            <a:r>
              <a:rPr dirty="0" err="1"/>
              <a:t>Graph自动处理Render</a:t>
            </a:r>
            <a:r>
              <a:rPr dirty="0"/>
              <a:t> </a:t>
            </a:r>
            <a:r>
              <a:rPr dirty="0" err="1"/>
              <a:t>Pass间的依赖关系，并Allocate每帧的GPU资源</a:t>
            </a:r>
            <a:endParaRPr dirty="0"/>
          </a:p>
          <a:p>
            <a:pPr>
              <a:buFont typeface="Arial"/>
              <a:buChar char="•"/>
            </a:pPr>
            <a:endParaRPr dirty="0"/>
          </a:p>
          <a:p>
            <a:pPr>
              <a:buFont typeface="Arial"/>
              <a:buChar char="•"/>
            </a:pPr>
            <a:r>
              <a:rPr sz="1800" dirty="0" err="1"/>
              <a:t>尽可能使GPU计算并行</a:t>
            </a:r>
            <a:endParaRPr sz="1800" dirty="0"/>
          </a:p>
          <a:p>
            <a:pPr>
              <a:buFont typeface="Arial"/>
              <a:buChar char="•"/>
            </a:pPr>
            <a:endParaRPr sz="1800" dirty="0"/>
          </a:p>
          <a:p>
            <a:pPr>
              <a:buFont typeface="Arial"/>
              <a:buChar char="•"/>
            </a:pPr>
            <a:r>
              <a:rPr sz="1800" dirty="0" err="1"/>
              <a:t>允许不同时使用的资源重叠，节省显存</a:t>
            </a:r>
            <a:endParaRPr sz="1800" dirty="0"/>
          </a:p>
          <a:p>
            <a:pPr lvl="1"/>
            <a:endParaRPr sz="1800" dirty="0"/>
          </a:p>
          <a:p>
            <a:endParaRPr sz="1800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8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2800"/>
              <a:t>开发背景介绍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3"/>
            <a:ext cx="3624263" cy="3067050"/>
          </a:xfrm>
          <a:prstGeom prst="rect">
            <a:avLst/>
          </a:prstGeom>
        </p:spPr>
        <p:txBody>
          <a:bodyPr/>
          <a:lstStyle/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然而市面上多数体素游戏所使用的技术较为老旧，无法充分运用现代的计算机硬件，导致了饱受诟病的性能问题</a:t>
            </a:r>
            <a:endParaRPr lang="en-US" sz="2400" b="0" i="0" u="none" strike="noStrike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40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比如Minecraft在被微软收购前使用Legacy</a:t>
            </a:r>
            <a:r>
              <a:rPr lang="en-US" sz="2400" b="0" i="0" u="none" strike="noStrike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OpenGL渲染</a:t>
            </a:r>
            <a:endParaRPr lang="en-US" sz="2400" b="0" i="0" u="none" strike="noStrike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10" name="Picture Placeholder 9"/>
          <p:cNvPicPr>
            <a:picLocks noGrp="1"/>
          </p:cNvPicPr>
          <p:nvPr>
            <p:ph type="pic" sz="quarter" idx="13"/>
          </p:nvPr>
        </p:nvPicPr>
        <p:blipFill>
          <a:blip r:embed="rId3"/>
          <a:srcRect l="-19" r="22191"/>
          <a:stretch>
            <a:fillRect/>
          </a:stretch>
        </p:blipFill>
        <p:spPr bwMode="auto">
          <a:xfrm>
            <a:off x="0" y="1779255"/>
            <a:ext cx="7534656" cy="3849687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9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sz="2800"/>
              <a:t>基于Render Graph的图形渲染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20B7D320-3257-4DEC-8ABD-3F2F8C4CDB93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30</a:t>
            </a:fld>
            <a:endParaRPr lang="en-US"/>
          </a:p>
        </p:txBody>
      </p:sp>
      <p:pic>
        <p:nvPicPr>
          <p:cNvPr id="11" name="Picture Placeholder 10"/>
          <p:cNvPicPr>
            <a:picLocks noGrp="1"/>
          </p:cNvPicPr>
          <p:nvPr>
            <p:ph type="pic" sz="quarter" idx="13"/>
          </p:nvPr>
        </p:nvPicPr>
        <p:blipFill>
          <a:blip r:embed="rId2"/>
          <a:srcRect l="455" r="3810"/>
          <a:stretch>
            <a:fillRect/>
          </a:stretch>
        </p:blipFill>
        <p:spPr bwMode="auto">
          <a:xfrm>
            <a:off x="0" y="1779255"/>
            <a:ext cx="7534656" cy="3849687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4"/>
            <a:ext cx="3624263" cy="3067050"/>
          </a:xfrm>
          <a:prstGeom prst="rect">
            <a:avLst/>
          </a:prstGeom>
        </p:spPr>
        <p:txBody>
          <a:bodyPr/>
          <a:lstStyle/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t>Render Graph自动处理Render Pass间的依赖关系，并Allocate每帧的GPU资源</a:t>
            </a:r>
          </a:p>
          <a:p>
            <a:pPr marL="344805" marR="0" indent="-344805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/>
          </a:p>
          <a:p>
            <a:pPr marL="344805" marR="0" indent="-344805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1800"/>
              <a:t>尽可能使GPU计算并行</a:t>
            </a:r>
          </a:p>
          <a:p>
            <a:pPr marL="344805" marR="0" indent="-344805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/>
          </a:p>
          <a:p>
            <a:pPr marL="344805" marR="0" indent="-344805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1800"/>
              <a:t>允许不同时使用的资源重叠，节省显存</a:t>
            </a:r>
          </a:p>
          <a:p>
            <a:pPr marL="688975" marR="0" lvl="1" indent="-341630" algn="l" defTabSz="91440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bg1"/>
              </a:buClr>
              <a:buFont typeface="System Font Regular"/>
              <a:buChar char="—"/>
              <a:tabLst/>
              <a:defRPr lang="en-US" sz="22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/>
          </a:p>
          <a:p>
            <a:pPr marL="344805" marR="0" indent="-344805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/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sz="2800"/>
              <a:t>高效的网格生成算法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prstGeom prst="rect">
            <a:avLst/>
          </a:prstGeom>
        </p:spPr>
        <p:txBody>
          <a:bodyPr/>
          <a:lstStyle/>
          <a:p>
            <a:fld id="{887C8A1D-47EF-84F9-FD9D-5B47555F71E4}" type="slidenum">
              <a:rPr lang="en-US"/>
              <a:pPr/>
              <a:t>31</a:t>
            </a:fld>
            <a:endParaRPr lang="en-US"/>
          </a:p>
        </p:txBody>
      </p:sp>
      <p:pic>
        <p:nvPicPr>
          <p:cNvPr id="10" name="Picture Placeholder 9"/>
          <p:cNvPicPr>
            <a:picLocks noGrp="1"/>
          </p:cNvPicPr>
          <p:nvPr>
            <p:ph type="pic" sz="quarter" idx="13"/>
          </p:nvPr>
        </p:nvPicPr>
        <p:blipFill>
          <a:blip r:embed="rId2"/>
          <a:srcRect t="4583" b="4583"/>
          <a:stretch>
            <a:fillRect/>
          </a:stretch>
        </p:blipFill>
        <p:spPr bwMode="auto">
          <a:xfrm>
            <a:off x="0" y="1779256"/>
            <a:ext cx="7534656" cy="3849687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5"/>
            <a:ext cx="3624263" cy="3067050"/>
          </a:xfrm>
          <a:prstGeom prst="rect">
            <a:avLst/>
          </a:prstGeom>
        </p:spPr>
        <p:txBody>
          <a:bodyPr/>
          <a:lstStyle/>
          <a:p>
            <a:pPr marL="283879" indent="-283879">
              <a:buFont typeface="Arial"/>
              <a:buChar char="•"/>
            </a:pPr>
            <a:r>
              <a:rPr sz="2000"/>
              <a:t>使用贪心算法归并同类的方块材质，减少生成的三角形数量，提升渲染效率</a:t>
            </a:r>
          </a:p>
          <a:p>
            <a:pPr marL="283879" indent="-283879">
              <a:buFont typeface="Arial"/>
              <a:buChar char="•"/>
            </a:pPr>
            <a:endParaRPr sz="2000"/>
          </a:p>
          <a:p>
            <a:pPr marL="283879" indent="-283879">
              <a:buFont typeface="Arial"/>
              <a:buChar char="•"/>
            </a:pPr>
            <a:r>
              <a:rPr sz="2000"/>
              <a:t>参照模板方法模式设计调用接口，能够高效复用</a:t>
            </a: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9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sz="2800"/>
              <a:t>高效的网格生成算法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65C2BA46-2A8D-81F9-C60D-41FF0E5C5C9A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32</a:t>
            </a:fld>
            <a:endParaRPr lang="en-US"/>
          </a:p>
        </p:txBody>
      </p:sp>
      <p:pic>
        <p:nvPicPr>
          <p:cNvPr id="12" name="Picture Placeholder 11"/>
          <p:cNvPicPr>
            <a:picLocks noGrp="1"/>
          </p:cNvPicPr>
          <p:nvPr>
            <p:ph type="pic" sz="quarter" idx="13"/>
          </p:nvPr>
        </p:nvPicPr>
        <p:blipFill>
          <a:blip r:embed="rId2"/>
          <a:srcRect l="1113" t="14641" r="1042" b="7117"/>
          <a:stretch>
            <a:fillRect/>
          </a:stretch>
        </p:blipFill>
        <p:spPr bwMode="auto">
          <a:xfrm>
            <a:off x="-9525" y="1779256"/>
            <a:ext cx="7534656" cy="3849687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4"/>
            <a:ext cx="3624263" cy="3067050"/>
          </a:xfrm>
          <a:prstGeom prst="rect">
            <a:avLst/>
          </a:prstGeom>
        </p:spPr>
        <p:txBody>
          <a:bodyPr/>
          <a:lstStyle/>
          <a:p>
            <a:pPr marL="283879" marR="0" indent="-283879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000"/>
              <a:t>使用贪心算法归并同类的方块材质，减少生成的三角形数量，提升渲染效率</a:t>
            </a:r>
          </a:p>
          <a:p>
            <a:pPr marL="283879" marR="0" indent="-283879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sz="2000"/>
          </a:p>
          <a:p>
            <a:pPr marL="283879" marR="0" indent="-283879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000"/>
              <a:t>参照模板方法模式设计调用接口，能够高效复用</a:t>
            </a:r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9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sz="2800"/>
              <a:t>方块注册机制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0D2F78B3-C601-2816-1DFB-B411F9CFEFF9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33</a:t>
            </a:fld>
            <a:endParaRPr lang="en-US"/>
          </a:p>
        </p:txBody>
      </p:sp>
      <p:pic>
        <p:nvPicPr>
          <p:cNvPr id="11" name="Picture Placeholder 10"/>
          <p:cNvPicPr>
            <a:picLocks noGrp="1"/>
          </p:cNvPicPr>
          <p:nvPr>
            <p:ph type="pic" sz="quarter" idx="13"/>
          </p:nvPr>
        </p:nvPicPr>
        <p:blipFill>
          <a:blip r:embed="rId2"/>
          <a:srcRect l="524" t="1652" r="43849" b="1951"/>
          <a:stretch>
            <a:fillRect/>
          </a:stretch>
        </p:blipFill>
        <p:spPr bwMode="auto">
          <a:xfrm>
            <a:off x="0" y="1779256"/>
            <a:ext cx="7534656" cy="3849687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4"/>
            <a:ext cx="3624263" cy="3067050"/>
          </a:xfrm>
          <a:prstGeom prst="rect">
            <a:avLst/>
          </a:prstGeom>
        </p:spPr>
        <p:txBody>
          <a:bodyPr/>
          <a:lstStyle/>
          <a:p>
            <a:pPr marL="283879" marR="0" indent="-283879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000"/>
              <a:t>对每个方块的属性设置进行解耦，提升开发效率</a:t>
            </a:r>
          </a:p>
          <a:p>
            <a:pPr marL="283879" marR="0" indent="-283879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sz="2000"/>
          </a:p>
          <a:p>
            <a:pPr marL="283879" marR="0" indent="-283879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000"/>
              <a:t>在编译期生成256x256的方块属性查询表，提升运行效率</a:t>
            </a:r>
          </a:p>
          <a:p>
            <a:pPr marL="283879" marR="0" indent="-283879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sz="2000"/>
          </a:p>
          <a:p>
            <a:pPr marL="283879" marR="0" indent="-283879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000"/>
              <a:t>单元测试保障属性的正确性</a:t>
            </a:r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8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sz="2800"/>
              <a:t>方块注册机制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BE631C3D-B8C0-023D-AF3F-BF920EBCBC51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34</a:t>
            </a:fld>
            <a:endParaRPr lang="en-US"/>
          </a:p>
        </p:txBody>
      </p:sp>
      <p:pic>
        <p:nvPicPr>
          <p:cNvPr id="12" name="Picture Placeholder 11"/>
          <p:cNvPicPr>
            <a:picLocks noGrp="1"/>
          </p:cNvPicPr>
          <p:nvPr>
            <p:ph type="pic" sz="quarter" idx="13"/>
          </p:nvPr>
        </p:nvPicPr>
        <p:blipFill>
          <a:blip r:embed="rId2"/>
          <a:srcRect l="1221" t="14219" r="2190" b="9305"/>
          <a:stretch>
            <a:fillRect/>
          </a:stretch>
        </p:blipFill>
        <p:spPr bwMode="auto">
          <a:xfrm>
            <a:off x="0" y="1779256"/>
            <a:ext cx="7534656" cy="3849687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3"/>
            <a:ext cx="3624263" cy="3067050"/>
          </a:xfrm>
          <a:prstGeom prst="rect">
            <a:avLst/>
          </a:prstGeom>
        </p:spPr>
        <p:txBody>
          <a:bodyPr/>
          <a:lstStyle/>
          <a:p>
            <a:pPr marL="283879" marR="0" indent="-283879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000"/>
              <a:t>对每个方块的属性设置进行解耦，提升开发效率</a:t>
            </a:r>
          </a:p>
          <a:p>
            <a:pPr marL="283879" marR="0" indent="-283879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sz="2000"/>
          </a:p>
          <a:p>
            <a:pPr marL="283879" marR="0" indent="-283879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000"/>
              <a:t>在编译期生成256x256的方块属性查询表，提升运行效率</a:t>
            </a:r>
          </a:p>
          <a:p>
            <a:pPr marL="283879" marR="0" indent="-283879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sz="2000"/>
          </a:p>
          <a:p>
            <a:pPr marL="283879" marR="0" indent="-283879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sz="2000"/>
              <a:t>单元测试保障属性的正确性</a:t>
            </a:r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41316"/>
            <a:ext cx="10016836" cy="104740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sz="2800"/>
              <a:t>多线程区块更新机制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640080" y="1379913"/>
            <a:ext cx="10913488" cy="4205343"/>
          </a:xfrm>
          <a:prstGeom prst="rect">
            <a:avLst/>
          </a:prstGeom>
        </p:spPr>
        <p:txBody>
          <a:bodyPr/>
          <a:lstStyle/>
          <a:p>
            <a:pPr marL="349965" indent="-349965">
              <a:buFont typeface="Arial"/>
              <a:buChar char="•"/>
            </a:pPr>
            <a:r>
              <a:t>受到Posix Signal启发</a:t>
            </a:r>
          </a:p>
          <a:p>
            <a:pPr marL="349965" indent="-349965">
              <a:buFont typeface="Arial"/>
              <a:buChar char="•"/>
            </a:pPr>
            <a:endParaRPr/>
          </a:p>
          <a:p>
            <a:pPr marL="349965" indent="-349965">
              <a:buFont typeface="Arial"/>
              <a:buChar char="•"/>
            </a:pPr>
            <a:r>
              <a:t>创建Chunk Worker时先检查当前是否有Pending的Worker</a:t>
            </a:r>
            <a:endParaRPr lang="en-US"/>
          </a:p>
          <a:p>
            <a:pPr marL="349965" indent="-349965">
              <a:buFont typeface="Arial"/>
              <a:buChar char="•"/>
            </a:pPr>
            <a:endParaRPr/>
          </a:p>
          <a:p>
            <a:pPr marL="742950" lvl="1" indent="-342900">
              <a:buFont typeface="Courier New" panose="02070309020205020404" pitchFamily="49" charset="0"/>
              <a:buChar char="o"/>
            </a:pPr>
            <a:r>
              <a:rPr sz="2200"/>
              <a:t>通过Chunk中的共享变量实现</a:t>
            </a:r>
            <a:endParaRPr/>
          </a:p>
          <a:p>
            <a:pPr marL="349965" indent="-349965">
              <a:buFont typeface="Arial"/>
              <a:buChar char="•"/>
            </a:pPr>
            <a:endParaRPr/>
          </a:p>
          <a:p>
            <a:pPr marL="349965" indent="-349965">
              <a:buFont typeface="Arial"/>
              <a:buChar char="•"/>
            </a:pPr>
            <a:r>
              <a:t>通过压力测试，能够保障更新的正确性</a:t>
            </a:r>
          </a:p>
          <a:p>
            <a:pPr marL="349965" indent="-349965">
              <a:buFont typeface="Arial"/>
              <a:buChar char="•"/>
            </a:pPr>
            <a:endParaRPr/>
          </a:p>
          <a:p>
            <a:pPr marL="349965" indent="-349965">
              <a:buFont typeface="Arial"/>
              <a:buChar char="•"/>
            </a:pPr>
            <a:r>
              <a:t>阻塞问题通过优先级机制解决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85863A9E-5688-86EC-6323-0BDDA6F4FB91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35</a:t>
            </a:fld>
            <a:endParaRPr lang="en-US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6475615" y="3416244"/>
            <a:ext cx="5025041" cy="1173163"/>
          </a:xfrm>
          <a:prstGeom prst="rect">
            <a:avLst/>
          </a:prstGeom>
        </p:spPr>
        <p:txBody>
          <a:bodyPr/>
          <a:lstStyle/>
          <a:p>
            <a:r>
              <a:rPr lang="en-US" sz="4200"/>
              <a:t>产品特色与创新点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 bwMode="auto">
          <a:xfrm>
            <a:off x="6475413" y="4696002"/>
            <a:ext cx="5026025" cy="1055688"/>
          </a:xfrm>
          <a:prstGeom prst="rect">
            <a:avLst/>
          </a:prstGeom>
        </p:spPr>
        <p:txBody>
          <a:bodyPr/>
          <a:lstStyle/>
          <a:p>
            <a:pPr marL="0" marR="0" indent="0" algn="r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tabLst/>
              <a:defRPr lang="en-US" sz="2800" b="0" i="0" u="none" strike="noStrike" cap="none" spc="0">
                <a:solidFill>
                  <a:srgbClr val="46BEB0"/>
                </a:solidFill>
                <a:latin typeface="Arial"/>
                <a:ea typeface=""/>
                <a:cs typeface=""/>
              </a:defRPr>
            </a:pPr>
            <a:r>
              <a:rPr lang="en-US" sz="2800" b="0" i="0" u="none" strike="noStrike" cap="none" spc="0">
                <a:solidFill>
                  <a:srgbClr val="46BEB0"/>
                </a:solidFill>
                <a:latin typeface="Arial"/>
                <a:ea typeface="Arial"/>
                <a:cs typeface="Arial"/>
              </a:rPr>
              <a:t>HyperCraft开发组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35726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7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/>
              <a:t>产品特色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altLang="zh-CN" dirty="0"/>
              <a:t>5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 bwMode="auto">
          <a:xfrm>
            <a:off x="7604107" y="2009447"/>
            <a:ext cx="4526164" cy="3384352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2900" marR="0" indent="-342900" algn="just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项目致力于开发跨平台、高性能、高自由度的开放世界体素引擎及游戏</a:t>
            </a:r>
            <a:r>
              <a:rPr lang="en-US" sz="2400" b="0" i="0" u="none" strike="noStrike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。</a:t>
            </a:r>
          </a:p>
          <a:p>
            <a:pPr marL="342900" marR="0" indent="-342900" algn="just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2400" b="0" i="0" u="none" strike="noStrike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342900" marR="0" indent="-342900" algn="just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项目依托最新的计算机技术，充分利用现代</a:t>
            </a:r>
            <a:r>
              <a:rPr lang="zh-CN" alt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CPU</a:t>
            </a:r>
            <a:r>
              <a:rPr lang="zh-CN" alt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与</a:t>
            </a:r>
            <a:r>
              <a:rPr lang="zh-CN" alt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GPU</a:t>
            </a:r>
            <a:r>
              <a:rPr lang="zh-CN" alt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400" b="0" i="0" u="none" strike="noStrike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的并行计算能力，实现超过同类产品的游戏性能、可探索性与表现力</a:t>
            </a:r>
            <a:r>
              <a:rPr lang="en-US" sz="2400" b="0" i="0" u="none" strike="noStrike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。</a:t>
            </a:r>
          </a:p>
        </p:txBody>
      </p:sp>
      <p:pic>
        <p:nvPicPr>
          <p:cNvPr id="11" name="Picture Placeholder 10"/>
          <p:cNvPicPr>
            <a:picLocks noGrp="1"/>
          </p:cNvPicPr>
          <p:nvPr>
            <p:ph type="pic" sz="quarter" idx="13"/>
          </p:nvPr>
        </p:nvPicPr>
        <p:blipFill>
          <a:blip r:embed="rId3"/>
          <a:srcRect l="-9927" t="4070" r="-9926" b="4069"/>
          <a:stretch>
            <a:fillRect/>
          </a:stretch>
        </p:blipFill>
        <p:spPr bwMode="auto">
          <a:xfrm>
            <a:off x="0" y="1779255"/>
            <a:ext cx="7534656" cy="3849687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41315"/>
            <a:ext cx="10016836" cy="104740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sz="2800"/>
              <a:t>产品特色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640080" y="1379911"/>
            <a:ext cx="11021652" cy="441900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r>
              <a:rPr lang="en-US" altLang="zh-CN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 开放世界体素游戏的目标市场为 </a:t>
            </a:r>
            <a:r>
              <a:rPr lang="en-US" altLang="zh-CN" sz="2400" b="1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PC</a:t>
            </a:r>
            <a:r>
              <a:rPr lang="zh-CN" altLang="en-US" sz="2400" b="1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 游戏市场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。</a:t>
            </a: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endParaRPr lang="zh-CN" altLang="en-US"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截至 </a:t>
            </a:r>
            <a:r>
              <a:rPr lang="en-US" altLang="zh-CN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2023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 年，尽管近 </a:t>
            </a:r>
            <a:r>
              <a:rPr lang="en-US" altLang="zh-CN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5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 年内没有比较热门的开放世界体素游戏发布，该游戏类型在整个游戏市场</a:t>
            </a:r>
            <a:r>
              <a:rPr lang="zh-CN" altLang="en-US" sz="2400" b="1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仍然有较高的流行度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。</a:t>
            </a: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endParaRPr lang="zh-CN" altLang="en-US"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r>
              <a:rPr lang="en-US" altLang="zh-CN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 项目致力于开发跨平台、高性能、高自由度的开放世界体素引擎及游戏。项目成员侧重于编写</a:t>
            </a:r>
            <a:r>
              <a:rPr lang="zh-CN" altLang="en-US" sz="2400" b="1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偏低层的、高性能的 </a:t>
            </a:r>
            <a:r>
              <a:rPr lang="en-US" altLang="zh-CN" sz="2400" b="1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GPU</a:t>
            </a:r>
            <a:r>
              <a:rPr lang="zh-CN" altLang="en-US" sz="2400" b="1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 实时渲染程序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，同时运用</a:t>
            </a:r>
            <a:r>
              <a:rPr lang="zh-CN" altLang="en-US" sz="2400" b="1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多线程开发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，能够吸引热爱开放世界体素游戏的老玩家接触和</a:t>
            </a:r>
            <a:r>
              <a:rPr lang="zh-CN" altLang="en-US">
                <a:latin typeface="Arial"/>
                <a:ea typeface="Arial"/>
                <a:cs typeface="Arial"/>
              </a:rPr>
              <a:t>试玩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。</a:t>
            </a: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endParaRPr lang="zh-CN" altLang="en-US">
              <a:latin typeface="Arial"/>
              <a:ea typeface="Arial"/>
              <a:cs typeface="Arial"/>
            </a:endParaRPr>
          </a:p>
          <a:p>
            <a:pPr marL="342900" marR="0" indent="-34290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2400" b="0" i="0" u="none" strike="noStrike" cap="none" spc="0">
                <a:solidFill>
                  <a:srgbClr val="30302F"/>
                </a:solidFill>
                <a:latin typeface="Arial"/>
                <a:ea typeface=""/>
                <a:cs typeface=""/>
              </a:defRPr>
            </a:pPr>
            <a:r>
              <a:rPr lang="en-US" altLang="zh-CN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 项目将首先开发出 </a:t>
            </a:r>
            <a:r>
              <a:rPr lang="en-US" altLang="zh-CN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Demo</a:t>
            </a:r>
            <a:r>
              <a:rPr lang="zh-CN" altLang="en-US" sz="2400" b="0" i="0" u="none" strike="noStrike" cap="none" spc="0">
                <a:solidFill>
                  <a:srgbClr val="30302F"/>
                </a:solidFill>
                <a:latin typeface="Arial"/>
                <a:ea typeface="Arial"/>
                <a:cs typeface="Arial"/>
              </a:rPr>
              <a:t> 程序以展示游戏的超高性能与表现力，以此提升项目的关注度；而后将逐步完善交互、联机等各项功能，提升游戏的可玩性。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altLang="zh-CN" dirty="0"/>
              <a:t>6</a:t>
            </a:r>
            <a:endParaRPr lang="en-US" dirty="0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9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sz="2800"/>
              <a:t>产品特色以及创新点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altLang="zh-CN" dirty="0"/>
              <a:t>7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4"/>
            <a:ext cx="3624263" cy="3067050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1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优秀的性能优化、流畅的游戏体验</a:t>
            </a:r>
            <a:endParaRPr lang="en-US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18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85750" marR="0" indent="-28575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基于</a:t>
            </a:r>
            <a:r>
              <a:rPr lang="zh-CN" alt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Vulkan</a:t>
            </a:r>
            <a:r>
              <a:rPr lang="zh-CN" alt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设计实现高效的游戏渲染管线</a:t>
            </a:r>
            <a:endParaRPr lang="en-US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85750" marR="0" indent="-28575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18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85750" marR="0" indent="-28575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通过多线程任务系统处理游戏数据</a:t>
            </a:r>
            <a:endParaRPr lang="en-US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85750" marR="0" indent="-28575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18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85750" marR="0" indent="-28575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在现代</a:t>
            </a:r>
            <a:r>
              <a:rPr lang="zh-CN" altLang="en-US" sz="18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18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GPU</a:t>
            </a:r>
            <a:r>
              <a:rPr lang="zh-CN" altLang="en-US" sz="18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上能达到</a:t>
            </a:r>
            <a:r>
              <a:rPr lang="zh-CN" altLang="en-US" sz="18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1800" b="0" i="0" u="none" strike="noStrike" cap="none" spc="0" dirty="0">
                <a:solidFill>
                  <a:srgbClr val="FFFFFF"/>
                </a:solidFill>
                <a:latin typeface="Arial"/>
                <a:ea typeface="Arial"/>
                <a:cs typeface="Arial"/>
              </a:rPr>
              <a:t>600+ FPS</a:t>
            </a:r>
          </a:p>
        </p:txBody>
      </p:sp>
      <p:pic>
        <p:nvPicPr>
          <p:cNvPr id="8" name="Picture Placeholder 7"/>
          <p:cNvPicPr>
            <a:picLocks noGrp="1"/>
          </p:cNvPicPr>
          <p:nvPr>
            <p:ph type="pic" sz="quarter" idx="13"/>
          </p:nvPr>
        </p:nvPicPr>
        <p:blipFill>
          <a:blip r:embed="rId2"/>
          <a:srcRect t="3487" b="3486"/>
          <a:stretch>
            <a:fillRect/>
          </a:stretch>
        </p:blipFill>
        <p:spPr bwMode="auto">
          <a:prstGeom prst="rect">
            <a:avLst/>
          </a:prstGeom>
        </p:spPr>
      </p:pic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8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2800"/>
              <a:t>产品特色以及创新点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altLang="zh-CN" dirty="0"/>
              <a:t>8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3"/>
            <a:ext cx="3624263" cy="3067050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400" b="1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可探索性、可玩性高的体素世界地图</a:t>
            </a:r>
            <a:endParaRPr lang="en-US" sz="18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85750" marR="0" indent="-28575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使用程式化的方法生成</a:t>
            </a:r>
            <a:r>
              <a:rPr lang="zh-CN" alt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XYZ</a:t>
            </a:r>
            <a:r>
              <a:rPr lang="zh-CN" alt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三轴方向均无限的体素地形</a:t>
            </a:r>
            <a:endParaRPr lang="en-US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85750" marR="0" indent="-28575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18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85750" marR="0" indent="-28575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随机生成建筑、地牢等结构</a:t>
            </a:r>
            <a:endParaRPr lang="en-US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85750" marR="0" indent="-28575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1800" b="0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285750" marR="0" indent="-28575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lang="en-US" sz="16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1800" b="0" i="0" u="none" strike="noStrike" cap="none" spc="0" dirty="0" err="1">
                <a:solidFill>
                  <a:srgbClr val="FFFFFF"/>
                </a:solidFill>
                <a:latin typeface="Arial"/>
                <a:ea typeface="Arial"/>
                <a:cs typeface="Arial"/>
              </a:rPr>
              <a:t>最大化游戏地图的可玩性与可探索性</a:t>
            </a:r>
            <a:endParaRPr lang="en-US" sz="1800" b="1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0" marR="0" indent="0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endParaRPr lang="en-US" sz="1800" b="1" i="0" u="none" strike="noStrike" cap="none" spc="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8" name="Picture Placeholder 7"/>
          <p:cNvPicPr>
            <a:picLocks noGrp="1"/>
          </p:cNvPicPr>
          <p:nvPr>
            <p:ph type="pic" sz="quarter" idx="13"/>
          </p:nvPr>
        </p:nvPicPr>
        <p:blipFill>
          <a:blip r:embed="rId3"/>
          <a:srcRect t="4583" b="4581"/>
          <a:stretch>
            <a:fillRect/>
          </a:stretch>
        </p:blipFill>
        <p:spPr bwMode="auto">
          <a:xfrm>
            <a:off x="0" y="1745454"/>
            <a:ext cx="7534656" cy="3849687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0080" y="137158"/>
            <a:ext cx="10016836" cy="10515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0" marR="0" indent="0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800" b="1" i="0" u="none" strike="noStrike" cap="all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r>
              <a:rPr lang="en-US" sz="2800"/>
              <a:t>产品特色以及创新点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0876" y="6306922"/>
            <a:ext cx="436520" cy="36512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en-US" sz="900" b="1" i="0" u="none" strike="noStrike" cap="none" spc="0">
                <a:solidFill>
                  <a:srgbClr val="34205B"/>
                </a:solidFill>
                <a:latin typeface="Arial"/>
                <a:ea typeface=""/>
                <a:cs typeface=""/>
              </a:defRPr>
            </a:pPr>
            <a:fld id="{AF845552-621E-8842-12BD-4D47198B5FA5}" type="slidenum">
              <a:rPr lang="en-US"/>
              <a:pPr marL="0" marR="0" indent="0" algn="l" defTabSz="91440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/>
                <a:defRPr lang="en-US" sz="900" b="1" i="0" u="none" strike="noStrike" cap="none" spc="0">
                  <a:solidFill>
                    <a:srgbClr val="34205B"/>
                  </a:solidFill>
                  <a:latin typeface="Arial"/>
                  <a:ea typeface=""/>
                  <a:cs typeface=""/>
                </a:defRPr>
              </a:pPr>
              <a:t>9</a:t>
            </a:fld>
            <a:endParaRPr lang="en-US"/>
          </a:p>
        </p:txBody>
      </p:sp>
      <p:pic>
        <p:nvPicPr>
          <p:cNvPr id="7" name="Picture Placeholder 6"/>
          <p:cNvPicPr>
            <a:picLocks noGrp="1"/>
          </p:cNvPicPr>
          <p:nvPr>
            <p:ph type="pic" sz="quarter" idx="13"/>
          </p:nvPr>
        </p:nvPicPr>
        <p:blipFill>
          <a:blip r:embed="rId3"/>
          <a:srcRect t="4583" b="4581"/>
          <a:stretch>
            <a:fillRect/>
          </a:stretch>
        </p:blipFill>
        <p:spPr bwMode="auto">
          <a:xfrm>
            <a:off x="0" y="1779254"/>
            <a:ext cx="7534656" cy="3849687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 bwMode="auto">
          <a:xfrm>
            <a:off x="8054975" y="2136773"/>
            <a:ext cx="3624263" cy="3260726"/>
          </a:xfrm>
          <a:prstGeom prst="rect">
            <a:avLst/>
          </a:prstGeom>
        </p:spPr>
        <p:txBody>
          <a:bodyPr/>
          <a:lstStyle/>
          <a:p>
            <a:pPr marL="344805" marR="0" indent="-344805" algn="l" defTabSz="9144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HyperCraft</a:t>
            </a:r>
            <a:r>
              <a:rPr lang="zh-CN" alt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采用了方块注册机制</a:t>
            </a:r>
          </a:p>
          <a:p>
            <a:pPr marL="344805" marR="0" indent="-344805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使用模板方法模式设计了方块的光照、网格生成算法</a:t>
            </a:r>
          </a:p>
          <a:p>
            <a:pPr marL="344805" marR="0" indent="-344805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使用自研的</a:t>
            </a:r>
            <a:r>
              <a:rPr lang="zh-CN" alt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RenderGraph设计了渲染管线</a:t>
            </a:r>
          </a:p>
          <a:p>
            <a:pPr marL="344805" marR="0" indent="-344805" algn="l" defTabSz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  <a:tabLst/>
              <a:defRPr lang="en-US" sz="1800" b="0" i="0" u="none" strike="noStrike" cap="none" spc="0">
                <a:solidFill>
                  <a:srgbClr val="FFFFFF"/>
                </a:solidFill>
                <a:latin typeface="Arial"/>
                <a:ea typeface=""/>
                <a:cs typeface=""/>
              </a:defRPr>
            </a:pPr>
            <a:r>
              <a:rPr lang="en-US" sz="20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设计并初步实现多线程方块更新框架</a:t>
            </a:r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SIGGRAPH 2019 1">
      <a:dk1>
        <a:srgbClr val="000000"/>
      </a:dk1>
      <a:lt1>
        <a:srgbClr val="FFFFFF"/>
      </a:lt1>
      <a:dk2>
        <a:srgbClr val="44546A"/>
      </a:dk2>
      <a:lt2>
        <a:srgbClr val="F1F1F1"/>
      </a:lt2>
      <a:accent1>
        <a:srgbClr val="34205B"/>
      </a:accent1>
      <a:accent2>
        <a:srgbClr val="4C5CA9"/>
      </a:accent2>
      <a:accent3>
        <a:srgbClr val="57BD86"/>
      </a:accent3>
      <a:accent4>
        <a:srgbClr val="EF495C"/>
      </a:accent4>
      <a:accent5>
        <a:srgbClr val="FAA224"/>
      </a:accent5>
      <a:accent6>
        <a:srgbClr val="46BEB0"/>
      </a:accent6>
      <a:hlink>
        <a:srgbClr val="EF495C"/>
      </a:hlink>
      <a:folHlink>
        <a:srgbClr val="EF495C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796</Words>
  <Application>Microsoft Macintosh PowerPoint</Application>
  <PresentationFormat>Widescreen</PresentationFormat>
  <Paragraphs>232</Paragraphs>
  <Slides>35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System Font Regular</vt:lpstr>
      <vt:lpstr>Arial</vt:lpstr>
      <vt:lpstr>Arial</vt:lpstr>
      <vt:lpstr>Calibri</vt:lpstr>
      <vt:lpstr>Courier New</vt:lpstr>
      <vt:lpstr>Office Theme</vt:lpstr>
      <vt:lpstr>项目答辩</vt:lpstr>
      <vt:lpstr>开发背景介绍</vt:lpstr>
      <vt:lpstr>开发背景介绍</vt:lpstr>
      <vt:lpstr>PowerPoint Presentation</vt:lpstr>
      <vt:lpstr>产品特色</vt:lpstr>
      <vt:lpstr>产品特色</vt:lpstr>
      <vt:lpstr>产品特色以及创新点</vt:lpstr>
      <vt:lpstr>产品特色以及创新点</vt:lpstr>
      <vt:lpstr>产品特色以及创新点</vt:lpstr>
      <vt:lpstr>世界管理器</vt:lpstr>
      <vt:lpstr>光照计算</vt:lpstr>
      <vt:lpstr>光照计算</vt:lpstr>
      <vt:lpstr>昼夜交替</vt:lpstr>
      <vt:lpstr>昼夜交替</vt:lpstr>
      <vt:lpstr>昼夜交替</vt:lpstr>
      <vt:lpstr>建造与破坏</vt:lpstr>
      <vt:lpstr>其他特色以及创新点</vt:lpstr>
      <vt:lpstr>PowerPoint Presentation</vt:lpstr>
      <vt:lpstr>架构风格与设计模式</vt:lpstr>
      <vt:lpstr>软件逻辑架构</vt:lpstr>
      <vt:lpstr>软件逻辑架构</vt:lpstr>
      <vt:lpstr>软件物理架构</vt:lpstr>
      <vt:lpstr>PowerPoint Presentation</vt:lpstr>
      <vt:lpstr>经验教训</vt:lpstr>
      <vt:lpstr>PowerPoint Presentation</vt:lpstr>
      <vt:lpstr>项目成员分工以及贡献</vt:lpstr>
      <vt:lpstr>PowerPoint Presentation</vt:lpstr>
      <vt:lpstr>基于Render Graph的图形渲染</vt:lpstr>
      <vt:lpstr>基于Render Graph的图形渲染</vt:lpstr>
      <vt:lpstr>基于Render Graph的图形渲染</vt:lpstr>
      <vt:lpstr>高效的网格生成算法</vt:lpstr>
      <vt:lpstr>高效的网格生成算法</vt:lpstr>
      <vt:lpstr>方块注册机制</vt:lpstr>
      <vt:lpstr>方块注册机制</vt:lpstr>
      <vt:lpstr>多线程区块更新机制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项目答辩</dc:title>
  <cp:lastModifiedBy>任柏俊</cp:lastModifiedBy>
  <cp:revision>95</cp:revision>
  <dcterms:modified xsi:type="dcterms:W3CDTF">2023-06-18T11:29:01Z</dcterms:modified>
</cp:coreProperties>
</file>